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Rubik"/>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bold.fntdata"/><Relationship Id="rId30" Type="http://schemas.openxmlformats.org/officeDocument/2006/relationships/font" Target="fonts/Rubik-regular.fntdata"/><Relationship Id="rId11" Type="http://schemas.openxmlformats.org/officeDocument/2006/relationships/slide" Target="slides/slide5.xml"/><Relationship Id="rId33" Type="http://schemas.openxmlformats.org/officeDocument/2006/relationships/font" Target="fonts/Rubik-boldItalic.fntdata"/><Relationship Id="rId10" Type="http://schemas.openxmlformats.org/officeDocument/2006/relationships/slide" Target="slides/slide4.xml"/><Relationship Id="rId32" Type="http://schemas.openxmlformats.org/officeDocument/2006/relationships/font" Target="fonts/Rubik-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epa.gov%2Fclimate-indicators%2Fclimate-change-indicators-heat-related-deaths&amp;psig=AOvVaw1dOmtE4z6Cu7C1J4DshQpp&amp;ust=1738110700257000&amp;source=images&amp;cd=vfe&amp;opi=89978449&amp;ved=0CBcQjhxqFwoTCKDRx4iVl4sDFQAAAAAdAAAAABAf" TargetMode="External"/><Relationship Id="rId3" Type="http://schemas.openxmlformats.org/officeDocument/2006/relationships/hyperlink" Target="http://www.ipcc.ch/report/ar5/wg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conomist.com/graphic-detail/2021/08/10/demand-for-air-conditioning-is-set-to-surge-by-205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umS46p99SRq1KWO0KFE1bnVdJU6f8GlV?usp=sharing" TargetMode="External"/><Relationship Id="rId3" Type="http://schemas.openxmlformats.org/officeDocument/2006/relationships/hyperlink" Target="https://colab.research.google.com/drive/1ovPwoIztU2aFsoRBqlI0_SzzZdLNbBO8?usp=sharing" TargetMode="External"/><Relationship Id="rId4" Type="http://schemas.openxmlformats.org/officeDocument/2006/relationships/hyperlink" Target="https://colab.research.google.com/drive/1z01tZAcE4pAg09xiZu-fpPQ1qWxf9ZLB?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a30c01a05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4a30c01a05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a2fe1c2c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4a2fe1c2c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a2fe1c2c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energy star score is a benchmarking tool used to compare the energy performance of a specific building in the US to similar buildings with similar consumption statistics nationwide. </a:t>
            </a:r>
            <a:endParaRPr/>
          </a:p>
        </p:txBody>
      </p:sp>
      <p:sp>
        <p:nvSpPr>
          <p:cNvPr id="169" name="Google Shape;169;g24a2fe1c2c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9e7f0e3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29e7f0e3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https://www.energystar.gov/buildings/benchmark/understand-metrics/source-site-difference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9dff8866a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29dff8866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https://www.researchgate.net/publication/343760670_Probabilistic_Calibration_of_Building_Energy_Models_For_Scalable_and_Detailed_Energy_Performance_Assessment_of_District-Heated_Multifamily_Buildings?_tp=eyJjb250ZXh0Ijp7ImZpcnN0UGFnZSI6Il9kaXJlY3QiLCJwYWdlIjoiX2RpcmVjdCJ9fQ</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a2fe1c2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indicate how energy efficient a building is relative to others and thus can be used to compare the GHG emissions of a building. </a:t>
            </a:r>
            <a:br>
              <a:rPr lang="en"/>
            </a:br>
            <a:br>
              <a:rPr lang="en"/>
            </a:br>
            <a:r>
              <a:rPr lang="en" u="sng">
                <a:solidFill>
                  <a:schemeClr val="hlink"/>
                </a:solidFill>
                <a:hlinkClick r:id="rId2"/>
              </a:rPr>
              <a:t>https://www.google.com/url?sa=i&amp;url=https%3A%2F%2Fwww.epa.gov%2Fclimate-indicators%2Fclimate-change-indicators-heat-related-deaths&amp;psig=AOvVaw1dOmtE4z6Cu7C1J4DshQpp&amp;ust=1738110700257000&amp;source=images&amp;cd=vfe&amp;opi=89978449&amp;ved=0CBcQjhxqFwoTCKDRx4iVl4sDFQAAAAAdAAAAABA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http://www.ipcc.ch/report/ar5/wg1/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93" name="Google Shape;193;g24a2fe1c2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a2fe1c2c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4a2fe1c2c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1: </a:t>
            </a:r>
            <a:r>
              <a:rPr lang="en"/>
              <a:t>https://ourworldindata.org/air-conditioning-causes-around-greenhouse-gas-emissions-will-change-future</a:t>
            </a:r>
            <a:endParaRPr/>
          </a:p>
          <a:p>
            <a:pPr indent="0" lvl="0" marL="0" rtl="0" algn="l">
              <a:spcBef>
                <a:spcPts val="0"/>
              </a:spcBef>
              <a:spcAft>
                <a:spcPts val="0"/>
              </a:spcAft>
              <a:buNone/>
            </a:pPr>
            <a:r>
              <a:rPr lang="en"/>
              <a:t>Source 2: </a:t>
            </a:r>
            <a:r>
              <a:rPr lang="en" u="sng">
                <a:solidFill>
                  <a:schemeClr val="hlink"/>
                </a:solidFill>
                <a:hlinkClick r:id="rId2"/>
              </a:rPr>
              <a:t>https://www.economist.com/graphic-detail/2021/08/10/demand-for-air-conditioning-is-set-to-surge-by-2050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a2fe1c2c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4a2fe1c2c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 </a:t>
            </a:r>
            <a:r>
              <a:rPr lang="en"/>
              <a:t>Environment</a:t>
            </a:r>
            <a:r>
              <a:rPr lang="en"/>
              <a:t> Program: https://coolcoalition.org/now-available-2020-global-status-report-for-buildings-and-construction/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38% of emissions are related to buildings, yet metrics for evaluating energy efficiency to make informed decisions in order to </a:t>
            </a:r>
            <a:r>
              <a:rPr lang="en"/>
              <a:t>reduce energy consumption and ultimately emissions do not exist. </a:t>
            </a:r>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 "Buildings are major energy consumers and sources of greenhouse gas emissions, yet only a handful of cities like San Francisco and New York have requirements to comply with energy efficiency benchmarking and make public the Energy Star Scores for buildings.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9e7f0e3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9e7f0e3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Energy Star scores show the energy </a:t>
            </a:r>
            <a:r>
              <a:rPr lang="en">
                <a:solidFill>
                  <a:schemeClr val="dk1"/>
                </a:solidFill>
              </a:rPr>
              <a:t>efficiency</a:t>
            </a:r>
            <a:r>
              <a:rPr lang="en">
                <a:solidFill>
                  <a:schemeClr val="dk1"/>
                </a:solidFill>
              </a:rPr>
              <a:t> of a building but are complicated to calculate and not widely </a:t>
            </a:r>
            <a:r>
              <a:rPr lang="en">
                <a:solidFill>
                  <a:schemeClr val="dk1"/>
                </a:solidFill>
              </a:rPr>
              <a:t>publicly</a:t>
            </a:r>
            <a:r>
              <a:rPr lang="en">
                <a:solidFill>
                  <a:schemeClr val="dk1"/>
                </a:solidFill>
              </a:rPr>
              <a:t> available.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scores could be used to identify energy inefficiencies and make targeted improvements. However, not every city has the resources to prioritize this, which is where we come in. Our tool, aims to use readily available satellite data to predict Energy Star Scores, even in cities where the Score data isn't available. This can help to improve energy efficiency, reduce costs, and play a part in addressing climate impact."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9dff8866a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29dff8866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Our solution is an AI powered model which predicts energy </a:t>
            </a:r>
            <a:r>
              <a:rPr b="1" lang="en">
                <a:solidFill>
                  <a:schemeClr val="dk1"/>
                </a:solidFill>
              </a:rPr>
              <a:t>star</a:t>
            </a:r>
            <a:r>
              <a:rPr b="1" lang="en">
                <a:solidFill>
                  <a:schemeClr val="dk1"/>
                </a:solidFill>
              </a:rPr>
              <a:t> scores using </a:t>
            </a:r>
            <a:r>
              <a:rPr b="1" lang="en">
                <a:solidFill>
                  <a:schemeClr val="dk1"/>
                </a:solidFill>
              </a:rPr>
              <a:t>publicly</a:t>
            </a:r>
            <a:r>
              <a:rPr b="1" lang="en">
                <a:solidFill>
                  <a:schemeClr val="dk1"/>
                </a:solidFill>
              </a:rPr>
              <a:t> available data, making it easier to identify easy opportunities for energy efficiency improvements, including in </a:t>
            </a:r>
            <a:r>
              <a:rPr b="1" lang="en">
                <a:solidFill>
                  <a:schemeClr val="dk1"/>
                </a:solidFill>
              </a:rPr>
              <a:t>historically</a:t>
            </a:r>
            <a:r>
              <a:rPr b="1" lang="en">
                <a:solidFill>
                  <a:schemeClr val="dk1"/>
                </a:solidFill>
              </a:rPr>
              <a:t> underserved areas.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Script:</a:t>
            </a:r>
            <a:r>
              <a:rPr lang="en">
                <a:solidFill>
                  <a:schemeClr val="dk1"/>
                </a:solidFill>
              </a:rPr>
              <a:t> "Our solution is an AI-powered tool that predicts Energy Star Scores using information about the buildings energy use and information from thermal satellite bands. It can provide valuable business insights into a building's energy efficiency and how it compares to others in the neighborhood and region. By making it easier to access energy scores, even in places that do not have very much data, building managers can lower costs and ensure compliance with energy ordinances. Our AI model consists of three parts:a code for cleaning and processing the data, a code for clipping satellite land temperature data based on building footprints, and finally, using an XGBoost model to predict the Energy Star Scores."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9e7f0e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9e7f0e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combined 3 different data set (building footprint, energy use information and land surface temperature) focused on SF</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you combine multiple sources - left with fewer records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Started with 177K buildings but after combining, removing blanks and cleaning we had 854 buildings that had energy star scores</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did all the cleaning on Google Colab, used python libraries and google cloud</a:t>
            </a:r>
            <a:r>
              <a:rPr lang="en"/>
              <a:t> to stream large data and get </a:t>
            </a:r>
            <a:r>
              <a:rPr lang="en"/>
              <a:t>satellite</a:t>
            </a:r>
            <a:r>
              <a:rPr lang="en"/>
              <a:t>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9dff8866a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29dff8866a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the AI model we </a:t>
            </a:r>
            <a:r>
              <a:rPr lang="en">
                <a:solidFill>
                  <a:schemeClr val="dk1"/>
                </a:solidFill>
              </a:rPr>
              <a:t>used XGBoost regression to predict Energy Star Scores.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had 18 variables as predictors</a:t>
            </a:r>
            <a:endParaRPr>
              <a:solidFill>
                <a:schemeClr val="dk1"/>
              </a:solidFill>
            </a:endParaRPr>
          </a:p>
          <a:p>
            <a:pPr indent="0" lvl="0" marL="0" rtl="0" algn="l">
              <a:lnSpc>
                <a:spcPct val="115000"/>
              </a:lnSpc>
              <a:spcBef>
                <a:spcPts val="0"/>
              </a:spcBef>
              <a:spcAft>
                <a:spcPts val="0"/>
              </a:spcAft>
              <a:buNone/>
            </a:pPr>
            <a:r>
              <a:rPr lang="en">
                <a:solidFill>
                  <a:schemeClr val="dk1"/>
                </a:solidFill>
              </a:rPr>
              <a:t>XGboost is an ensemble based decision tree with gradient boosting </a:t>
            </a:r>
            <a:endParaRPr>
              <a:solidFill>
                <a:schemeClr val="dk1"/>
              </a:solidFill>
            </a:endParaRPr>
          </a:p>
          <a:p>
            <a:pPr indent="0" lvl="0" marL="0" rtl="0" algn="l">
              <a:lnSpc>
                <a:spcPct val="115000"/>
              </a:lnSpc>
              <a:spcBef>
                <a:spcPts val="0"/>
              </a:spcBef>
              <a:spcAft>
                <a:spcPts val="0"/>
              </a:spcAft>
              <a:buNone/>
            </a:pPr>
            <a:r>
              <a:rPr lang="en">
                <a:solidFill>
                  <a:schemeClr val="dk1"/>
                </a:solidFill>
              </a:rPr>
              <a:t>if parameterized correctly it can accept both numerical and categorical values.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9e7f0e38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9e7f0e38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result, the model fit was not great with an R2 of 0.35, however we saw 4x improvement from where we started before tuning and visually the predictions and test values have similar density distributions.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biggest </a:t>
            </a:r>
            <a:r>
              <a:rPr lang="en"/>
              <a:t>contributor</a:t>
            </a:r>
            <a:r>
              <a:rPr lang="en"/>
              <a:t> to the output was source energy use intensity – building alone is not enough, need to know about the power plant that supplies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Sadly our thermal bands did not make it in top variables</a:t>
            </a:r>
            <a:endParaRPr/>
          </a:p>
          <a:p>
            <a:pPr indent="0" lvl="0" marL="0" rtl="0" algn="l">
              <a:spcBef>
                <a:spcPts val="0"/>
              </a:spcBef>
              <a:spcAft>
                <a:spcPts val="0"/>
              </a:spcAft>
              <a:buNone/>
            </a:pPr>
            <a:r>
              <a:rPr lang="en"/>
              <a:t>But we think there’s ways to make improvements with better choice of satellite signal.</a:t>
            </a:r>
            <a:endParaRPr/>
          </a:p>
          <a:p>
            <a:pPr indent="0" lvl="0" marL="0" rtl="0" algn="l">
              <a:spcBef>
                <a:spcPts val="0"/>
              </a:spcBef>
              <a:spcAft>
                <a:spcPts val="0"/>
              </a:spcAft>
              <a:buNone/>
            </a:pPr>
            <a:r>
              <a:rPr lang="en"/>
              <a:t>This was a good start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a2fe1c2c6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4a2fe1c2c6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Please explore our code via the links.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rgbClr val="0000FF"/>
                </a:solidFill>
                <a:latin typeface="Montserrat"/>
                <a:ea typeface="Montserrat"/>
                <a:cs typeface="Montserrat"/>
                <a:sym typeface="Montserrat"/>
                <a:hlinkClick r:id="rId2">
                  <a:extLst>
                    <a:ext uri="{A12FA001-AC4F-418D-AE19-62706E023703}">
                      <ahyp:hlinkClr val="tx"/>
                    </a:ext>
                  </a:extLst>
                </a:hlinkClick>
              </a:rPr>
              <a:t>Part 1 - Clean and Combine SF Buildings Data</a:t>
            </a:r>
            <a:r>
              <a:rPr lang="en">
                <a:solidFill>
                  <a:srgbClr val="0000FF"/>
                </a:solidFill>
                <a:latin typeface="Montserrat"/>
                <a:ea typeface="Montserrat"/>
                <a:cs typeface="Montserrat"/>
                <a:sym typeface="Montserrat"/>
              </a:rPr>
              <a:t> </a:t>
            </a:r>
            <a:r>
              <a:rPr lang="en">
                <a:solidFill>
                  <a:srgbClr val="1F1F1F"/>
                </a:solidFill>
                <a:latin typeface="Montserrat"/>
                <a:ea typeface="Montserrat"/>
                <a:cs typeface="Montserrat"/>
                <a:sym typeface="Montserrat"/>
              </a:rPr>
              <a:t>(Google Collab)</a:t>
            </a:r>
            <a:endParaRPr>
              <a:solidFill>
                <a:srgbClr val="1F1F1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u="sng">
                <a:solidFill>
                  <a:srgbClr val="0000FF"/>
                </a:solidFill>
                <a:latin typeface="Montserrat"/>
                <a:ea typeface="Montserrat"/>
                <a:cs typeface="Montserrat"/>
                <a:sym typeface="Montserrat"/>
                <a:hlinkClick r:id="rId3">
                  <a:extLst>
                    <a:ext uri="{A12FA001-AC4F-418D-AE19-62706E023703}">
                      <ahyp:hlinkClr val="tx"/>
                    </a:ext>
                  </a:extLst>
                </a:hlinkClick>
              </a:rPr>
              <a:t>Part 2 - Get Thermal Image Data and Stats for Footprints</a:t>
            </a:r>
            <a:r>
              <a:rPr lang="en">
                <a:solidFill>
                  <a:srgbClr val="1F1F1F"/>
                </a:solidFill>
                <a:latin typeface="Montserrat"/>
                <a:ea typeface="Montserrat"/>
                <a:cs typeface="Montserrat"/>
                <a:sym typeface="Montserrat"/>
              </a:rPr>
              <a:t> (Google Collab)</a:t>
            </a:r>
            <a:endParaRPr>
              <a:solidFill>
                <a:srgbClr val="1F1F1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u="sng">
                <a:solidFill>
                  <a:srgbClr val="0000FF"/>
                </a:solidFill>
                <a:latin typeface="Montserrat"/>
                <a:ea typeface="Montserrat"/>
                <a:cs typeface="Montserrat"/>
                <a:sym typeface="Montserrat"/>
                <a:hlinkClick r:id="rId4">
                  <a:extLst>
                    <a:ext uri="{A12FA001-AC4F-418D-AE19-62706E023703}">
                      <ahyp:hlinkClr val="tx"/>
                    </a:ext>
                  </a:extLst>
                </a:hlinkClick>
              </a:rPr>
              <a:t>Part 3 - XGboost Model Code</a:t>
            </a:r>
            <a:r>
              <a:rPr lang="en">
                <a:solidFill>
                  <a:srgbClr val="0000FF"/>
                </a:solidFill>
                <a:latin typeface="Montserrat"/>
                <a:ea typeface="Montserrat"/>
                <a:cs typeface="Montserrat"/>
                <a:sym typeface="Montserrat"/>
              </a:rPr>
              <a:t> </a:t>
            </a:r>
            <a:r>
              <a:rPr lang="en">
                <a:solidFill>
                  <a:schemeClr val="lt1"/>
                </a:solidFill>
                <a:latin typeface="Montserrat"/>
                <a:ea typeface="Montserrat"/>
                <a:cs typeface="Montserrat"/>
                <a:sym typeface="Montserrat"/>
              </a:rPr>
              <a:t>(</a:t>
            </a:r>
            <a:r>
              <a:rPr lang="en">
                <a:solidFill>
                  <a:srgbClr val="1F1F1F"/>
                </a:solidFill>
                <a:latin typeface="Montserrat"/>
                <a:ea typeface="Montserrat"/>
                <a:cs typeface="Montserrat"/>
                <a:sym typeface="Montserrat"/>
              </a:rPr>
              <a:t>Model Training and Output) (Google Collab)</a:t>
            </a:r>
            <a:endParaRPr>
              <a:solidFill>
                <a:srgbClr val="1F1F1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a2fe1c2c6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4a2fe1c2c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713250" y="1454391"/>
            <a:ext cx="6094200" cy="165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b="1" sz="5200">
                <a:solidFill>
                  <a:schemeClr val="lt1"/>
                </a:solidFill>
                <a:latin typeface="Rubik"/>
                <a:ea typeface="Rubik"/>
                <a:cs typeface="Rubik"/>
                <a:sym typeface="Rubi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713225" y="3144891"/>
            <a:ext cx="6094200" cy="3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p:nvPr/>
        </p:nvSpPr>
        <p:spPr>
          <a:xfrm>
            <a:off x="-51575" y="1394025"/>
            <a:ext cx="6869400" cy="2347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39">
    <p:bg>
      <p:bgPr>
        <a:solidFill>
          <a:schemeClr val="dk1"/>
        </a:solidFill>
      </p:bgPr>
    </p:bg>
    <p:spTree>
      <p:nvGrpSpPr>
        <p:cNvPr id="59" name="Shape 59"/>
        <p:cNvGrpSpPr/>
        <p:nvPr/>
      </p:nvGrpSpPr>
      <p:grpSpPr>
        <a:xfrm>
          <a:off x="0" y="0"/>
          <a:ext cx="0" cy="0"/>
          <a:chOff x="0" y="0"/>
          <a:chExt cx="0" cy="0"/>
        </a:xfrm>
      </p:grpSpPr>
      <p:sp>
        <p:nvSpPr>
          <p:cNvPr id="60" name="Google Shape;60;p15"/>
          <p:cNvSpPr txBox="1"/>
          <p:nvPr>
            <p:ph idx="1" type="body"/>
          </p:nvPr>
        </p:nvSpPr>
        <p:spPr>
          <a:xfrm>
            <a:off x="4651150" y="473050"/>
            <a:ext cx="3933000" cy="102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b="1" sz="2800">
                <a:solidFill>
                  <a:schemeClr val="lt1"/>
                </a:solidFill>
                <a:latin typeface="Rubik"/>
                <a:ea typeface="Rubik"/>
                <a:cs typeface="Rubik"/>
                <a:sym typeface="Rubik"/>
              </a:defRPr>
            </a:lvl1pPr>
            <a:lvl2pPr indent="-317500" lvl="1" marL="914400" algn="l">
              <a:lnSpc>
                <a:spcPct val="100000"/>
              </a:lnSpc>
              <a:spcBef>
                <a:spcPts val="0"/>
              </a:spcBef>
              <a:spcAft>
                <a:spcPts val="0"/>
              </a:spcAft>
              <a:buSzPts val="1400"/>
              <a:buChar char="○"/>
              <a:defRPr b="1" sz="2800">
                <a:solidFill>
                  <a:schemeClr val="lt1"/>
                </a:solidFill>
                <a:latin typeface="Rubik"/>
                <a:ea typeface="Rubik"/>
                <a:cs typeface="Rubik"/>
                <a:sym typeface="Rubik"/>
              </a:defRPr>
            </a:lvl2pPr>
            <a:lvl3pPr indent="-317500" lvl="2" marL="1371600" algn="l">
              <a:lnSpc>
                <a:spcPct val="100000"/>
              </a:lnSpc>
              <a:spcBef>
                <a:spcPts val="0"/>
              </a:spcBef>
              <a:spcAft>
                <a:spcPts val="0"/>
              </a:spcAft>
              <a:buSzPts val="1400"/>
              <a:buChar char="■"/>
              <a:defRPr b="1" sz="2800">
                <a:solidFill>
                  <a:schemeClr val="lt1"/>
                </a:solidFill>
                <a:latin typeface="Rubik"/>
                <a:ea typeface="Rubik"/>
                <a:cs typeface="Rubik"/>
                <a:sym typeface="Rubik"/>
              </a:defRPr>
            </a:lvl3pPr>
            <a:lvl4pPr indent="-317500" lvl="3" marL="1828800" algn="l">
              <a:lnSpc>
                <a:spcPct val="100000"/>
              </a:lnSpc>
              <a:spcBef>
                <a:spcPts val="0"/>
              </a:spcBef>
              <a:spcAft>
                <a:spcPts val="0"/>
              </a:spcAft>
              <a:buSzPts val="1400"/>
              <a:buChar char="●"/>
              <a:defRPr b="1" sz="2800">
                <a:solidFill>
                  <a:schemeClr val="lt1"/>
                </a:solidFill>
                <a:latin typeface="Rubik"/>
                <a:ea typeface="Rubik"/>
                <a:cs typeface="Rubik"/>
                <a:sym typeface="Rubik"/>
              </a:defRPr>
            </a:lvl4pPr>
            <a:lvl5pPr indent="-317500" lvl="4" marL="2286000" algn="l">
              <a:lnSpc>
                <a:spcPct val="100000"/>
              </a:lnSpc>
              <a:spcBef>
                <a:spcPts val="0"/>
              </a:spcBef>
              <a:spcAft>
                <a:spcPts val="0"/>
              </a:spcAft>
              <a:buSzPts val="1400"/>
              <a:buChar char="○"/>
              <a:defRPr b="1" sz="2800">
                <a:solidFill>
                  <a:schemeClr val="lt1"/>
                </a:solidFill>
                <a:latin typeface="Rubik"/>
                <a:ea typeface="Rubik"/>
                <a:cs typeface="Rubik"/>
                <a:sym typeface="Rubik"/>
              </a:defRPr>
            </a:lvl5pPr>
            <a:lvl6pPr indent="-317500" lvl="5" marL="2743200" algn="l">
              <a:lnSpc>
                <a:spcPct val="100000"/>
              </a:lnSpc>
              <a:spcBef>
                <a:spcPts val="0"/>
              </a:spcBef>
              <a:spcAft>
                <a:spcPts val="0"/>
              </a:spcAft>
              <a:buSzPts val="1400"/>
              <a:buChar char="■"/>
              <a:defRPr b="1" sz="2800">
                <a:solidFill>
                  <a:schemeClr val="lt1"/>
                </a:solidFill>
                <a:latin typeface="Rubik"/>
                <a:ea typeface="Rubik"/>
                <a:cs typeface="Rubik"/>
                <a:sym typeface="Rubik"/>
              </a:defRPr>
            </a:lvl6pPr>
            <a:lvl7pPr indent="-317500" lvl="6" marL="3200400" algn="l">
              <a:lnSpc>
                <a:spcPct val="100000"/>
              </a:lnSpc>
              <a:spcBef>
                <a:spcPts val="0"/>
              </a:spcBef>
              <a:spcAft>
                <a:spcPts val="0"/>
              </a:spcAft>
              <a:buSzPts val="1400"/>
              <a:buChar char="●"/>
              <a:defRPr b="1" sz="2800">
                <a:solidFill>
                  <a:schemeClr val="lt1"/>
                </a:solidFill>
                <a:latin typeface="Rubik"/>
                <a:ea typeface="Rubik"/>
                <a:cs typeface="Rubik"/>
                <a:sym typeface="Rubik"/>
              </a:defRPr>
            </a:lvl7pPr>
            <a:lvl8pPr indent="-317500" lvl="7" marL="3657600" algn="l">
              <a:lnSpc>
                <a:spcPct val="100000"/>
              </a:lnSpc>
              <a:spcBef>
                <a:spcPts val="0"/>
              </a:spcBef>
              <a:spcAft>
                <a:spcPts val="0"/>
              </a:spcAft>
              <a:buSzPts val="1400"/>
              <a:buChar char="○"/>
              <a:defRPr b="1" sz="2800">
                <a:solidFill>
                  <a:schemeClr val="lt1"/>
                </a:solidFill>
                <a:latin typeface="Rubik"/>
                <a:ea typeface="Rubik"/>
                <a:cs typeface="Rubik"/>
                <a:sym typeface="Rubik"/>
              </a:defRPr>
            </a:lvl8pPr>
            <a:lvl9pPr indent="-317500" lvl="8" marL="4114800" algn="l">
              <a:lnSpc>
                <a:spcPct val="100000"/>
              </a:lnSpc>
              <a:spcBef>
                <a:spcPts val="0"/>
              </a:spcBef>
              <a:spcAft>
                <a:spcPts val="0"/>
              </a:spcAft>
              <a:buSzPts val="1400"/>
              <a:buChar char="■"/>
              <a:defRPr b="1" sz="2800">
                <a:solidFill>
                  <a:schemeClr val="lt1"/>
                </a:solidFill>
                <a:latin typeface="Rubik"/>
                <a:ea typeface="Rubik"/>
                <a:cs typeface="Rubik"/>
                <a:sym typeface="Rubik"/>
              </a:defRPr>
            </a:lvl9pPr>
          </a:lstStyle>
          <a:p/>
        </p:txBody>
      </p:sp>
      <p:pic>
        <p:nvPicPr>
          <p:cNvPr id="61" name="Google Shape;61;p15"/>
          <p:cNvPicPr preferRelativeResize="0"/>
          <p:nvPr/>
        </p:nvPicPr>
        <p:blipFill rotWithShape="1">
          <a:blip r:embed="rId2">
            <a:alphaModFix/>
          </a:blip>
          <a:srcRect b="0" l="0" r="0" t="0"/>
          <a:stretch/>
        </p:blipFill>
        <p:spPr>
          <a:xfrm>
            <a:off x="0" y="2750800"/>
            <a:ext cx="3536224" cy="2392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8">
    <p:bg>
      <p:bgPr>
        <a:solidFill>
          <a:schemeClr val="dk1"/>
        </a:solidFill>
      </p:bgPr>
    </p:bg>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20954" l="0" r="0" t="0"/>
          <a:stretch/>
        </p:blipFill>
        <p:spPr>
          <a:xfrm>
            <a:off x="0" y="3562350"/>
            <a:ext cx="9144000" cy="1581150"/>
          </a:xfrm>
          <a:prstGeom prst="rect">
            <a:avLst/>
          </a:prstGeom>
          <a:noFill/>
          <a:ln>
            <a:noFill/>
          </a:ln>
        </p:spPr>
      </p:pic>
      <p:sp>
        <p:nvSpPr>
          <p:cNvPr id="64" name="Google Shape;64;p16"/>
          <p:cNvSpPr txBox="1"/>
          <p:nvPr>
            <p:ph type="title"/>
          </p:nvPr>
        </p:nvSpPr>
        <p:spPr>
          <a:xfrm rot="-5400000">
            <a:off x="-972925" y="2297650"/>
            <a:ext cx="4059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5" name="Google Shape;65;p16"/>
          <p:cNvSpPr/>
          <p:nvPr/>
        </p:nvSpPr>
        <p:spPr>
          <a:xfrm>
            <a:off x="-105975" y="-38800"/>
            <a:ext cx="14520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1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p:nvPr/>
        </p:nvSpPr>
        <p:spPr>
          <a:xfrm>
            <a:off x="544275" y="383075"/>
            <a:ext cx="8055300" cy="4377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
    <p:bg>
      <p:bgPr>
        <a:blipFill>
          <a:blip r:embed="rId2">
            <a:alphaModFix/>
          </a:blip>
          <a:stretch>
            <a:fillRect/>
          </a:stretch>
        </a:blipFill>
      </p:bgPr>
    </p:bg>
    <p:spTree>
      <p:nvGrpSpPr>
        <p:cNvPr id="71" name="Shape 7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bg>
      <p:bgPr>
        <a:solidFill>
          <a:schemeClr val="dk1"/>
        </a:solidFill>
      </p:bgPr>
    </p:bg>
    <p:spTree>
      <p:nvGrpSpPr>
        <p:cNvPr id="72" name="Shape 72"/>
        <p:cNvGrpSpPr/>
        <p:nvPr/>
      </p:nvGrpSpPr>
      <p:grpSpPr>
        <a:xfrm>
          <a:off x="0" y="0"/>
          <a:ext cx="0" cy="0"/>
          <a:chOff x="0" y="0"/>
          <a:chExt cx="0" cy="0"/>
        </a:xfrm>
      </p:grpSpPr>
      <p:sp>
        <p:nvSpPr>
          <p:cNvPr id="73" name="Google Shape;73;p1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 type="subTitle"/>
          </p:nvPr>
        </p:nvSpPr>
        <p:spPr>
          <a:xfrm>
            <a:off x="713225" y="1079150"/>
            <a:ext cx="7717500" cy="352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0"/>
          <p:cNvSpPr txBox="1"/>
          <p:nvPr>
            <p:ph hasCustomPrompt="1" type="title"/>
          </p:nvPr>
        </p:nvSpPr>
        <p:spPr>
          <a:xfrm>
            <a:off x="1432775" y="1809625"/>
            <a:ext cx="6278400" cy="110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62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20"/>
          <p:cNvSpPr txBox="1"/>
          <p:nvPr>
            <p:ph idx="1" type="subTitle"/>
          </p:nvPr>
        </p:nvSpPr>
        <p:spPr>
          <a:xfrm>
            <a:off x="2125700" y="2914775"/>
            <a:ext cx="4892700" cy="41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5">
    <p:bg>
      <p:bgPr>
        <a:solidFill>
          <a:schemeClr val="dk1"/>
        </a:solid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640349" y="692350"/>
            <a:ext cx="7863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1" name="Google Shape;81;p21"/>
          <p:cNvSpPr/>
          <p:nvPr/>
        </p:nvSpPr>
        <p:spPr>
          <a:xfrm rot="5400000">
            <a:off x="3936375" y="-3935050"/>
            <a:ext cx="1269600" cy="9142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p21"/>
          <p:cNvPicPr preferRelativeResize="0"/>
          <p:nvPr/>
        </p:nvPicPr>
        <p:blipFill rotWithShape="1">
          <a:blip r:embed="rId2">
            <a:alphaModFix/>
          </a:blip>
          <a:srcRect b="20954" l="0" r="0" t="0"/>
          <a:stretch/>
        </p:blipFill>
        <p:spPr>
          <a:xfrm>
            <a:off x="0" y="356235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2">
    <p:bg>
      <p:bgPr>
        <a:solidFill>
          <a:schemeClr val="dk1"/>
        </a:solidFill>
      </p:bgPr>
    </p:bg>
    <p:spTree>
      <p:nvGrpSpPr>
        <p:cNvPr id="84" name="Shape 84"/>
        <p:cNvGrpSpPr/>
        <p:nvPr/>
      </p:nvGrpSpPr>
      <p:grpSpPr>
        <a:xfrm>
          <a:off x="0" y="0"/>
          <a:ext cx="0" cy="0"/>
          <a:chOff x="0" y="0"/>
          <a:chExt cx="0" cy="0"/>
        </a:xfrm>
      </p:grpSpPr>
      <p:pic>
        <p:nvPicPr>
          <p:cNvPr id="85" name="Google Shape;85;p23"/>
          <p:cNvPicPr preferRelativeResize="0"/>
          <p:nvPr/>
        </p:nvPicPr>
        <p:blipFill rotWithShape="1">
          <a:blip r:embed="rId2">
            <a:alphaModFix/>
          </a:blip>
          <a:srcRect b="0" l="1221" r="1065" t="0"/>
          <a:stretch/>
        </p:blipFill>
        <p:spPr>
          <a:xfrm flipH="1">
            <a:off x="2" y="-95250"/>
            <a:ext cx="9143998" cy="52658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bg>
      <p:bgPr>
        <a:blipFill>
          <a:blip r:embed="rId2">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1pPr>
            <a:lvl2pPr lvl="1"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2pPr>
            <a:lvl3pPr lvl="2"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3pPr>
            <a:lvl4pPr lvl="3"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4pPr>
            <a:lvl5pPr lvl="4"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5pPr>
            <a:lvl6pPr lvl="5"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6pPr>
            <a:lvl7pPr lvl="6"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7pPr>
            <a:lvl8pPr lvl="7"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8pPr>
            <a:lvl9pPr lvl="8"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colab.research.google.com/drive/1umS46p99SRq1KWO0KFE1bnVdJU6f8GlV?usp=sharing" TargetMode="External"/><Relationship Id="rId5" Type="http://schemas.openxmlformats.org/officeDocument/2006/relationships/hyperlink" Target="https://colab.research.google.com/drive/1ovPwoIztU2aFsoRBqlI0_SzzZdLNbBO8?usp=sharing" TargetMode="External"/><Relationship Id="rId6" Type="http://schemas.openxmlformats.org/officeDocument/2006/relationships/hyperlink" Target="https://colab.research.google.com/drive/1z01tZAcE4pAg09xiZu-fpPQ1qWxf9ZLB?usp=sharing" TargetMode="External"/><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6"/>
          <p:cNvSpPr txBox="1"/>
          <p:nvPr>
            <p:ph type="ctrTitle"/>
          </p:nvPr>
        </p:nvSpPr>
        <p:spPr>
          <a:xfrm>
            <a:off x="713250" y="1454391"/>
            <a:ext cx="6094200" cy="16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3600"/>
              <a:t>Energy Star Score Prediction Tool	</a:t>
            </a:r>
            <a:endParaRPr sz="3600"/>
          </a:p>
        </p:txBody>
      </p:sp>
      <p:sp>
        <p:nvSpPr>
          <p:cNvPr id="94" name="Google Shape;94;p26"/>
          <p:cNvSpPr txBox="1"/>
          <p:nvPr>
            <p:ph idx="1" type="subTitle"/>
          </p:nvPr>
        </p:nvSpPr>
        <p:spPr>
          <a:xfrm>
            <a:off x="713225" y="3144891"/>
            <a:ext cx="6094200" cy="3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Anjuli Jain Figueroa and Nathaniel Nichol				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Energy Star Score is Calculated</a:t>
            </a:r>
            <a:endParaRPr/>
          </a:p>
        </p:txBody>
      </p:sp>
      <p:pic>
        <p:nvPicPr>
          <p:cNvPr id="166" name="Google Shape;166;p35"/>
          <p:cNvPicPr preferRelativeResize="0"/>
          <p:nvPr/>
        </p:nvPicPr>
        <p:blipFill>
          <a:blip r:embed="rId4">
            <a:alphaModFix/>
          </a:blip>
          <a:stretch>
            <a:fillRect/>
          </a:stretch>
        </p:blipFill>
        <p:spPr>
          <a:xfrm>
            <a:off x="1804400" y="1017713"/>
            <a:ext cx="5535201" cy="354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pic>
        <p:nvPicPr>
          <p:cNvPr id="171" name="Google Shape;171;p36"/>
          <p:cNvPicPr preferRelativeResize="0"/>
          <p:nvPr/>
        </p:nvPicPr>
        <p:blipFill>
          <a:blip r:embed="rId3">
            <a:alphaModFix/>
          </a:blip>
          <a:stretch>
            <a:fillRect/>
          </a:stretch>
        </p:blipFill>
        <p:spPr>
          <a:xfrm>
            <a:off x="580001" y="445025"/>
            <a:ext cx="2171324" cy="2222875"/>
          </a:xfrm>
          <a:prstGeom prst="rect">
            <a:avLst/>
          </a:prstGeom>
          <a:noFill/>
          <a:ln>
            <a:noFill/>
          </a:ln>
        </p:spPr>
      </p:pic>
      <p:sp>
        <p:nvSpPr>
          <p:cNvPr id="172" name="Google Shape;172;p36"/>
          <p:cNvSpPr txBox="1"/>
          <p:nvPr>
            <p:ph idx="4294967295" type="title"/>
          </p:nvPr>
        </p:nvSpPr>
        <p:spPr>
          <a:xfrm>
            <a:off x="3043850" y="280225"/>
            <a:ext cx="5778600" cy="161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highlight>
                  <a:schemeClr val="lt1"/>
                </a:highlight>
              </a:rPr>
              <a:t>Goal: Better Prediction of Energy Star Score Data with Limited Public Data</a:t>
            </a:r>
            <a:endParaRPr>
              <a:highlight>
                <a:schemeClr val="lt1"/>
              </a:highlight>
            </a:endParaRPr>
          </a:p>
        </p:txBody>
      </p:sp>
      <p:pic>
        <p:nvPicPr>
          <p:cNvPr id="173" name="Google Shape;173;p36"/>
          <p:cNvPicPr preferRelativeResize="0"/>
          <p:nvPr/>
        </p:nvPicPr>
        <p:blipFill>
          <a:blip r:embed="rId4">
            <a:alphaModFix/>
          </a:blip>
          <a:stretch>
            <a:fillRect/>
          </a:stretch>
        </p:blipFill>
        <p:spPr>
          <a:xfrm>
            <a:off x="2146522" y="5252546"/>
            <a:ext cx="2171326" cy="2776680"/>
          </a:xfrm>
          <a:prstGeom prst="rect">
            <a:avLst/>
          </a:prstGeom>
          <a:noFill/>
          <a:ln>
            <a:noFill/>
          </a:ln>
        </p:spPr>
      </p:pic>
      <p:pic>
        <p:nvPicPr>
          <p:cNvPr id="174" name="Google Shape;174;p36"/>
          <p:cNvPicPr preferRelativeResize="0"/>
          <p:nvPr/>
        </p:nvPicPr>
        <p:blipFill>
          <a:blip r:embed="rId5">
            <a:alphaModFix/>
          </a:blip>
          <a:stretch>
            <a:fillRect/>
          </a:stretch>
        </p:blipFill>
        <p:spPr>
          <a:xfrm>
            <a:off x="1537346" y="2708963"/>
            <a:ext cx="2705700" cy="1730700"/>
          </a:xfrm>
          <a:prstGeom prst="rect">
            <a:avLst/>
          </a:prstGeom>
          <a:noFill/>
          <a:ln>
            <a:noFill/>
          </a:ln>
        </p:spPr>
      </p:pic>
      <p:sp>
        <p:nvSpPr>
          <p:cNvPr id="175" name="Google Shape;175;p36"/>
          <p:cNvSpPr txBox="1"/>
          <p:nvPr>
            <p:ph idx="4294967295" type="title"/>
          </p:nvPr>
        </p:nvSpPr>
        <p:spPr>
          <a:xfrm>
            <a:off x="1537350" y="4480750"/>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highlight>
                  <a:schemeClr val="lt1"/>
                </a:highlight>
              </a:rPr>
              <a:t>Current → Future (AI/ML Model)</a:t>
            </a:r>
            <a:endParaRPr>
              <a:highlight>
                <a:schemeClr val="lt1"/>
              </a:highlight>
            </a:endParaRPr>
          </a:p>
        </p:txBody>
      </p:sp>
      <p:pic>
        <p:nvPicPr>
          <p:cNvPr id="176" name="Google Shape;176;p36"/>
          <p:cNvPicPr preferRelativeResize="0"/>
          <p:nvPr/>
        </p:nvPicPr>
        <p:blipFill>
          <a:blip r:embed="rId6">
            <a:alphaModFix/>
          </a:blip>
          <a:stretch>
            <a:fillRect/>
          </a:stretch>
        </p:blipFill>
        <p:spPr>
          <a:xfrm>
            <a:off x="4406526" y="2736663"/>
            <a:ext cx="4241780" cy="167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7"/>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37"/>
          <p:cNvPicPr preferRelativeResize="0"/>
          <p:nvPr/>
        </p:nvPicPr>
        <p:blipFill>
          <a:blip r:embed="rId3">
            <a:alphaModFix/>
          </a:blip>
          <a:stretch>
            <a:fillRect/>
          </a:stretch>
        </p:blipFill>
        <p:spPr>
          <a:xfrm>
            <a:off x="1866900" y="1271588"/>
            <a:ext cx="5410200" cy="260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Complexity</a:t>
            </a:r>
            <a:endParaRPr/>
          </a:p>
        </p:txBody>
      </p:sp>
      <p:pic>
        <p:nvPicPr>
          <p:cNvPr id="189" name="Google Shape;189;p38"/>
          <p:cNvPicPr preferRelativeResize="0"/>
          <p:nvPr/>
        </p:nvPicPr>
        <p:blipFill>
          <a:blip r:embed="rId4">
            <a:alphaModFix/>
          </a:blip>
          <a:stretch>
            <a:fillRect/>
          </a:stretch>
        </p:blipFill>
        <p:spPr>
          <a:xfrm>
            <a:off x="2080334" y="1117400"/>
            <a:ext cx="4983325" cy="2444775"/>
          </a:xfrm>
          <a:prstGeom prst="rect">
            <a:avLst/>
          </a:prstGeom>
          <a:noFill/>
          <a:ln>
            <a:noFill/>
          </a:ln>
        </p:spPr>
      </p:pic>
      <p:sp>
        <p:nvSpPr>
          <p:cNvPr id="190" name="Google Shape;190;p38"/>
          <p:cNvSpPr txBox="1"/>
          <p:nvPr/>
        </p:nvSpPr>
        <p:spPr>
          <a:xfrm>
            <a:off x="685474" y="3562175"/>
            <a:ext cx="7773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Easy: Estimation using basic building info (size, location, usage patterns)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Hard: </a:t>
            </a:r>
            <a:r>
              <a:rPr lang="en">
                <a:solidFill>
                  <a:schemeClr val="lt1"/>
                </a:solidFill>
                <a:latin typeface="Montserrat"/>
                <a:ea typeface="Montserrat"/>
                <a:cs typeface="Montserrat"/>
                <a:sym typeface="Montserrat"/>
              </a:rPr>
              <a:t>Highly accurate prediction (detailed usage data, operational factors).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Technology Feasibility: AI / ML is particularly suited for improving estimation &amp; prediction accuracy.</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39"/>
          <p:cNvSpPr txBox="1"/>
          <p:nvPr>
            <p:ph idx="4294967295" type="title"/>
          </p:nvPr>
        </p:nvSpPr>
        <p:spPr>
          <a:xfrm>
            <a:off x="713250" y="41362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highlight>
                  <a:schemeClr val="lt1"/>
                </a:highlight>
              </a:rPr>
              <a:t>Why care about Energy Star Scores? </a:t>
            </a:r>
            <a:endParaRPr>
              <a:highlight>
                <a:schemeClr val="lt1"/>
              </a:highlight>
            </a:endParaRPr>
          </a:p>
        </p:txBody>
      </p:sp>
      <p:pic>
        <p:nvPicPr>
          <p:cNvPr id="196" name="Google Shape;196;p39"/>
          <p:cNvPicPr preferRelativeResize="0"/>
          <p:nvPr/>
        </p:nvPicPr>
        <p:blipFill>
          <a:blip r:embed="rId3">
            <a:alphaModFix/>
          </a:blip>
          <a:stretch>
            <a:fillRect/>
          </a:stretch>
        </p:blipFill>
        <p:spPr>
          <a:xfrm>
            <a:off x="281075" y="986325"/>
            <a:ext cx="4149949" cy="3556051"/>
          </a:xfrm>
          <a:prstGeom prst="rect">
            <a:avLst/>
          </a:prstGeom>
          <a:noFill/>
          <a:ln>
            <a:noFill/>
          </a:ln>
        </p:spPr>
      </p:pic>
      <p:pic>
        <p:nvPicPr>
          <p:cNvPr id="197" name="Google Shape;197;p39"/>
          <p:cNvPicPr preferRelativeResize="0"/>
          <p:nvPr/>
        </p:nvPicPr>
        <p:blipFill>
          <a:blip r:embed="rId4">
            <a:alphaModFix/>
          </a:blip>
          <a:stretch>
            <a:fillRect/>
          </a:stretch>
        </p:blipFill>
        <p:spPr>
          <a:xfrm>
            <a:off x="4583424" y="1138725"/>
            <a:ext cx="4408176" cy="27788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4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Rising Temperatures, Rising Cooling Demand</a:t>
            </a:r>
            <a:endParaRPr/>
          </a:p>
        </p:txBody>
      </p:sp>
      <p:pic>
        <p:nvPicPr>
          <p:cNvPr id="203" name="Google Shape;203;p40"/>
          <p:cNvPicPr preferRelativeResize="0"/>
          <p:nvPr/>
        </p:nvPicPr>
        <p:blipFill>
          <a:blip r:embed="rId4">
            <a:alphaModFix/>
          </a:blip>
          <a:stretch>
            <a:fillRect/>
          </a:stretch>
        </p:blipFill>
        <p:spPr>
          <a:xfrm>
            <a:off x="70850" y="1380600"/>
            <a:ext cx="4817177" cy="2834575"/>
          </a:xfrm>
          <a:prstGeom prst="rect">
            <a:avLst/>
          </a:prstGeom>
          <a:noFill/>
          <a:ln>
            <a:noFill/>
          </a:ln>
        </p:spPr>
      </p:pic>
      <p:pic>
        <p:nvPicPr>
          <p:cNvPr id="204" name="Google Shape;204;p40"/>
          <p:cNvPicPr preferRelativeResize="0"/>
          <p:nvPr/>
        </p:nvPicPr>
        <p:blipFill>
          <a:blip r:embed="rId5">
            <a:alphaModFix/>
          </a:blip>
          <a:stretch>
            <a:fillRect/>
          </a:stretch>
        </p:blipFill>
        <p:spPr>
          <a:xfrm>
            <a:off x="4888025" y="1380600"/>
            <a:ext cx="4014648" cy="283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Climate Impact of Buildings</a:t>
            </a:r>
            <a:endParaRPr/>
          </a:p>
        </p:txBody>
      </p:sp>
      <p:sp>
        <p:nvSpPr>
          <p:cNvPr id="100" name="Google Shape;100;p27"/>
          <p:cNvSpPr txBox="1"/>
          <p:nvPr/>
        </p:nvSpPr>
        <p:spPr>
          <a:xfrm>
            <a:off x="851027" y="1104523"/>
            <a:ext cx="745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2000">
              <a:solidFill>
                <a:schemeClr val="lt2"/>
              </a:solidFill>
              <a:latin typeface="Montserrat"/>
              <a:ea typeface="Montserrat"/>
              <a:cs typeface="Montserrat"/>
              <a:sym typeface="Montserrat"/>
            </a:endParaRPr>
          </a:p>
        </p:txBody>
      </p:sp>
      <p:pic>
        <p:nvPicPr>
          <p:cNvPr id="101" name="Google Shape;101;p27"/>
          <p:cNvPicPr preferRelativeResize="0"/>
          <p:nvPr/>
        </p:nvPicPr>
        <p:blipFill>
          <a:blip r:embed="rId4">
            <a:alphaModFix/>
          </a:blip>
          <a:stretch>
            <a:fillRect/>
          </a:stretch>
        </p:blipFill>
        <p:spPr>
          <a:xfrm>
            <a:off x="911491" y="1170125"/>
            <a:ext cx="7321021" cy="3088549"/>
          </a:xfrm>
          <a:prstGeom prst="rect">
            <a:avLst/>
          </a:prstGeom>
          <a:noFill/>
          <a:ln>
            <a:noFill/>
          </a:ln>
        </p:spPr>
      </p:pic>
      <p:sp>
        <p:nvSpPr>
          <p:cNvPr id="102" name="Google Shape;102;p27"/>
          <p:cNvSpPr txBox="1"/>
          <p:nvPr/>
        </p:nvSpPr>
        <p:spPr>
          <a:xfrm>
            <a:off x="851025" y="4258675"/>
            <a:ext cx="732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Image Source: </a:t>
            </a:r>
            <a:r>
              <a:rPr lang="en" sz="800">
                <a:solidFill>
                  <a:schemeClr val="lt1"/>
                </a:solidFill>
              </a:rPr>
              <a:t>https://www.google.com/url?sa=j&amp;url=https%3A%2F%2Fcoolcoalition.org%2Fnow-available-2020-global-status-report-for-buildings-and-construction%2F&amp;uct=1717347573&amp;usg=6XiiEsu_D-RbO__YiYuuwe2ggM4.&amp;opi=76390225&amp;source=meet</a:t>
            </a:r>
            <a:endParaRPr sz="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8"/>
          <p:cNvPicPr preferRelativeResize="0"/>
          <p:nvPr/>
        </p:nvPicPr>
        <p:blipFill>
          <a:blip r:embed="rId3">
            <a:alphaModFix/>
          </a:blip>
          <a:stretch>
            <a:fillRect/>
          </a:stretch>
        </p:blipFill>
        <p:spPr>
          <a:xfrm>
            <a:off x="5760749" y="2329675"/>
            <a:ext cx="3447775" cy="2813826"/>
          </a:xfrm>
          <a:prstGeom prst="rect">
            <a:avLst/>
          </a:prstGeom>
          <a:noFill/>
          <a:ln cap="flat" cmpd="sng" w="9525">
            <a:solidFill>
              <a:schemeClr val="dk1"/>
            </a:solidFill>
            <a:prstDash val="solid"/>
            <a:round/>
            <a:headEnd len="sm" w="sm" type="none"/>
            <a:tailEnd len="sm" w="sm" type="none"/>
          </a:ln>
        </p:spPr>
      </p:pic>
      <p:pic>
        <p:nvPicPr>
          <p:cNvPr id="108" name="Google Shape;108;p28"/>
          <p:cNvPicPr preferRelativeResize="0"/>
          <p:nvPr/>
        </p:nvPicPr>
        <p:blipFill>
          <a:blip r:embed="rId4">
            <a:alphaModFix/>
          </a:blip>
          <a:stretch>
            <a:fillRect/>
          </a:stretch>
        </p:blipFill>
        <p:spPr>
          <a:xfrm>
            <a:off x="293470" y="171125"/>
            <a:ext cx="1989180" cy="2036401"/>
          </a:xfrm>
          <a:prstGeom prst="rect">
            <a:avLst/>
          </a:prstGeom>
          <a:noFill/>
          <a:ln cap="flat" cmpd="sng" w="9525">
            <a:solidFill>
              <a:schemeClr val="dk1"/>
            </a:solidFill>
            <a:prstDash val="solid"/>
            <a:round/>
            <a:headEnd len="sm" w="sm" type="none"/>
            <a:tailEnd len="sm" w="sm" type="none"/>
          </a:ln>
        </p:spPr>
      </p:pic>
      <p:sp>
        <p:nvSpPr>
          <p:cNvPr id="109" name="Google Shape;109;p28"/>
          <p:cNvSpPr txBox="1"/>
          <p:nvPr/>
        </p:nvSpPr>
        <p:spPr>
          <a:xfrm>
            <a:off x="2368150" y="171125"/>
            <a:ext cx="6565200" cy="2036400"/>
          </a:xfrm>
          <a:prstGeom prst="rect">
            <a:avLst/>
          </a:prstGeom>
          <a:solidFill>
            <a:srgbClr val="20BBED"/>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lt1"/>
                </a:solidFill>
              </a:rPr>
              <a:t>Energy Star Score for Buildings:</a:t>
            </a:r>
            <a:endParaRPr b="1" sz="18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 sz="1600">
                <a:solidFill>
                  <a:schemeClr val="lt1"/>
                </a:solidFill>
              </a:rPr>
              <a:t>R</a:t>
            </a:r>
            <a:r>
              <a:rPr lang="en" sz="1600">
                <a:solidFill>
                  <a:schemeClr val="lt1"/>
                </a:solidFill>
              </a:rPr>
              <a:t>ating from 1 to 100 showing energy-efficiency of a building.</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Higher scores mean more efficient.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Helps identify energy savings, cost reduction, and environmental impact.</a:t>
            </a:r>
            <a:br>
              <a:rPr lang="en" sz="1600">
                <a:solidFill>
                  <a:schemeClr val="lt1"/>
                </a:solidFill>
              </a:rPr>
            </a:br>
            <a:endParaRPr sz="1600">
              <a:solidFill>
                <a:schemeClr val="lt1"/>
              </a:solidFill>
            </a:endParaRPr>
          </a:p>
        </p:txBody>
      </p:sp>
      <p:sp>
        <p:nvSpPr>
          <p:cNvPr id="110" name="Google Shape;110;p28"/>
          <p:cNvSpPr txBox="1"/>
          <p:nvPr>
            <p:ph idx="4294967295" type="title"/>
          </p:nvPr>
        </p:nvSpPr>
        <p:spPr>
          <a:xfrm>
            <a:off x="293475" y="2207525"/>
            <a:ext cx="2358600" cy="447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solidFill>
                  <a:schemeClr val="lt1"/>
                </a:solidFill>
                <a:highlight>
                  <a:schemeClr val="dk1"/>
                </a:highlight>
              </a:rPr>
              <a:t>The Problem</a:t>
            </a:r>
            <a:endParaRPr sz="2600">
              <a:solidFill>
                <a:schemeClr val="lt1"/>
              </a:solidFill>
              <a:highlight>
                <a:schemeClr val="dk1"/>
              </a:highlight>
            </a:endParaRPr>
          </a:p>
        </p:txBody>
      </p:sp>
      <p:sp>
        <p:nvSpPr>
          <p:cNvPr id="111" name="Google Shape;111;p28"/>
          <p:cNvSpPr txBox="1"/>
          <p:nvPr/>
        </p:nvSpPr>
        <p:spPr>
          <a:xfrm>
            <a:off x="376525" y="2807825"/>
            <a:ext cx="5481000" cy="997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lang="en" sz="1600">
                <a:solidFill>
                  <a:schemeClr val="dk1"/>
                </a:solidFill>
              </a:rPr>
              <a:t>Buildings are big energy consumers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Limited public data on efficiency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Difficult to have large </a:t>
            </a:r>
            <a:r>
              <a:rPr lang="en" sz="1600">
                <a:solidFill>
                  <a:schemeClr val="dk1"/>
                </a:solidFill>
              </a:rPr>
              <a:t>targeted</a:t>
            </a:r>
            <a:r>
              <a:rPr lang="en" sz="1600">
                <a:solidFill>
                  <a:schemeClr val="dk1"/>
                </a:solidFill>
              </a:rPr>
              <a:t> regional solutions</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9"/>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Our Solution</a:t>
            </a:r>
            <a:endParaRPr/>
          </a:p>
        </p:txBody>
      </p:sp>
      <p:sp>
        <p:nvSpPr>
          <p:cNvPr id="117" name="Google Shape;117;p29"/>
          <p:cNvSpPr txBox="1"/>
          <p:nvPr/>
        </p:nvSpPr>
        <p:spPr>
          <a:xfrm>
            <a:off x="863252" y="941523"/>
            <a:ext cx="74511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800">
                <a:solidFill>
                  <a:schemeClr val="lt1"/>
                </a:solidFill>
                <a:latin typeface="Montserrat"/>
                <a:ea typeface="Montserrat"/>
                <a:cs typeface="Montserrat"/>
                <a:sym typeface="Montserrat"/>
              </a:rPr>
              <a:t>Leverage public satellite data to build an AI-powered tool that can predict Energy Star Scores in other buildings.</a:t>
            </a:r>
            <a:endParaRPr sz="18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118" name="Google Shape;118;p29"/>
          <p:cNvPicPr preferRelativeResize="0"/>
          <p:nvPr/>
        </p:nvPicPr>
        <p:blipFill>
          <a:blip r:embed="rId4">
            <a:alphaModFix/>
          </a:blip>
          <a:stretch>
            <a:fillRect/>
          </a:stretch>
        </p:blipFill>
        <p:spPr>
          <a:xfrm>
            <a:off x="625300" y="1782325"/>
            <a:ext cx="7927000" cy="2253825"/>
          </a:xfrm>
          <a:prstGeom prst="rect">
            <a:avLst/>
          </a:prstGeom>
          <a:noFill/>
          <a:ln>
            <a:noFill/>
          </a:ln>
        </p:spPr>
      </p:pic>
      <p:sp>
        <p:nvSpPr>
          <p:cNvPr id="119" name="Google Shape;119;p29"/>
          <p:cNvSpPr txBox="1"/>
          <p:nvPr/>
        </p:nvSpPr>
        <p:spPr>
          <a:xfrm>
            <a:off x="770050" y="4410498"/>
            <a:ext cx="7451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200">
                <a:solidFill>
                  <a:schemeClr val="lt2"/>
                </a:solidFill>
                <a:latin typeface="Montserrat"/>
                <a:ea typeface="Montserrat"/>
                <a:cs typeface="Montserrat"/>
                <a:sym typeface="Montserrat"/>
              </a:rPr>
              <a:t>Macro Goals: Geospatial Element, Code, Start Small &amp; Design for Scalability, Google Collab</a:t>
            </a:r>
            <a:endParaRPr sz="1200">
              <a:solidFill>
                <a:schemeClr val="lt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30"/>
          <p:cNvPicPr preferRelativeResize="0"/>
          <p:nvPr/>
        </p:nvPicPr>
        <p:blipFill>
          <a:blip r:embed="rId3">
            <a:alphaModFix/>
          </a:blip>
          <a:stretch>
            <a:fillRect/>
          </a:stretch>
        </p:blipFill>
        <p:spPr>
          <a:xfrm>
            <a:off x="1031188" y="440475"/>
            <a:ext cx="7081627" cy="4262574"/>
          </a:xfrm>
          <a:prstGeom prst="rect">
            <a:avLst/>
          </a:prstGeom>
          <a:noFill/>
          <a:ln>
            <a:noFill/>
          </a:ln>
        </p:spPr>
      </p:pic>
      <p:sp>
        <p:nvSpPr>
          <p:cNvPr id="125" name="Google Shape;125;p30"/>
          <p:cNvSpPr txBox="1"/>
          <p:nvPr>
            <p:ph type="title"/>
          </p:nvPr>
        </p:nvSpPr>
        <p:spPr>
          <a:xfrm>
            <a:off x="595350" y="-83425"/>
            <a:ext cx="8005200" cy="96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highlight>
                  <a:schemeClr val="dk1"/>
                </a:highlight>
              </a:rPr>
              <a:t>Details - The Data for San Fransisco</a:t>
            </a:r>
            <a:endParaRPr>
              <a:highlight>
                <a:schemeClr val="dk1"/>
              </a:highlight>
            </a:endParaRPr>
          </a:p>
        </p:txBody>
      </p:sp>
      <p:sp>
        <p:nvSpPr>
          <p:cNvPr id="126" name="Google Shape;126;p30"/>
          <p:cNvSpPr txBox="1"/>
          <p:nvPr/>
        </p:nvSpPr>
        <p:spPr>
          <a:xfrm>
            <a:off x="595350" y="2872150"/>
            <a:ext cx="52392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1</a:t>
            </a:r>
            <a:r>
              <a:rPr lang="en" sz="1700">
                <a:solidFill>
                  <a:schemeClr val="lt1"/>
                </a:solidFill>
                <a:latin typeface="Montserrat"/>
                <a:ea typeface="Montserrat"/>
                <a:cs typeface="Montserrat"/>
                <a:sym typeface="Montserrat"/>
              </a:rPr>
              <a:t>- San Francisco Building Footprints</a:t>
            </a:r>
            <a:endParaRPr sz="17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Building boundaries, Building height</a:t>
            </a:r>
            <a:r>
              <a:rPr lang="en" sz="1700">
                <a:solidFill>
                  <a:schemeClr val="lt1"/>
                </a:solidFill>
                <a:latin typeface="Montserrat"/>
                <a:ea typeface="Montserrat"/>
                <a:cs typeface="Montserrat"/>
                <a:sym typeface="Montserrat"/>
              </a:rPr>
              <a:t>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2- Building Energy Benchmark Reports</a:t>
            </a:r>
            <a:endParaRPr sz="17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Energy Use, GHG emission, Floor Area, Building Type, Year Built, Energy Star Score</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3- Thermal (Satellite) Imagery Statistics </a:t>
            </a:r>
            <a:endParaRPr sz="17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Land Surface Temperature mean, max, min, std</a:t>
            </a:r>
            <a:endParaRPr>
              <a:solidFill>
                <a:schemeClr val="lt1"/>
              </a:solidFill>
              <a:latin typeface="Montserrat"/>
              <a:ea typeface="Montserrat"/>
              <a:cs typeface="Montserrat"/>
              <a:sym typeface="Montserrat"/>
            </a:endParaRPr>
          </a:p>
        </p:txBody>
      </p:sp>
      <p:sp>
        <p:nvSpPr>
          <p:cNvPr id="127" name="Google Shape;127;p30"/>
          <p:cNvSpPr txBox="1"/>
          <p:nvPr/>
        </p:nvSpPr>
        <p:spPr>
          <a:xfrm>
            <a:off x="2741700" y="4703050"/>
            <a:ext cx="6402300" cy="456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750">
                <a:solidFill>
                  <a:schemeClr val="lt1"/>
                </a:solidFill>
                <a:highlight>
                  <a:schemeClr val="dk1"/>
                </a:highlight>
                <a:latin typeface="Courier New"/>
                <a:ea typeface="Courier New"/>
                <a:cs typeface="Courier New"/>
                <a:sym typeface="Courier New"/>
              </a:rPr>
              <a:t>https://data.sfgov.org/Energy-and-Environment/Existing-Buildings-Benchmark-Reports/4ua7-5sfx/about_data</a:t>
            </a:r>
            <a:endParaRPr sz="750">
              <a:solidFill>
                <a:schemeClr val="lt1"/>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chemeClr val="lt1"/>
                </a:solidFill>
                <a:highlight>
                  <a:schemeClr val="dk1"/>
                </a:highlight>
                <a:latin typeface="Courier New"/>
                <a:ea typeface="Courier New"/>
                <a:cs typeface="Courier New"/>
                <a:sym typeface="Courier New"/>
              </a:rPr>
              <a:t>https://data.sfgov.org/Geographic-Locations-and-Boundaries/Map-of-Building-Footprints/xy57-fey9</a:t>
            </a:r>
            <a:endParaRPr sz="750">
              <a:solidFill>
                <a:schemeClr val="lt1"/>
              </a:solidFill>
              <a:highlight>
                <a:schemeClr val="dk1"/>
              </a:highlight>
              <a:latin typeface="Courier New"/>
              <a:ea typeface="Courier New"/>
              <a:cs typeface="Courier New"/>
              <a:sym typeface="Courier New"/>
            </a:endParaRPr>
          </a:p>
        </p:txBody>
      </p:sp>
      <p:pic>
        <p:nvPicPr>
          <p:cNvPr id="128" name="Google Shape;128;p30"/>
          <p:cNvPicPr preferRelativeResize="0"/>
          <p:nvPr/>
        </p:nvPicPr>
        <p:blipFill>
          <a:blip r:embed="rId4">
            <a:alphaModFix/>
          </a:blip>
          <a:stretch>
            <a:fillRect/>
          </a:stretch>
        </p:blipFill>
        <p:spPr>
          <a:xfrm>
            <a:off x="5709025" y="2947600"/>
            <a:ext cx="2403800" cy="175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31"/>
          <p:cNvSpPr txBox="1"/>
          <p:nvPr>
            <p:ph type="title"/>
          </p:nvPr>
        </p:nvSpPr>
        <p:spPr>
          <a:xfrm>
            <a:off x="539950" y="-83425"/>
            <a:ext cx="8060700" cy="96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highlight>
                  <a:schemeClr val="dk1"/>
                </a:highlight>
              </a:rPr>
              <a:t>Details - The Model for Energy Star Scores</a:t>
            </a:r>
            <a:endParaRPr>
              <a:highlight>
                <a:schemeClr val="dk1"/>
              </a:highlight>
            </a:endParaRPr>
          </a:p>
        </p:txBody>
      </p:sp>
      <p:pic>
        <p:nvPicPr>
          <p:cNvPr id="134" name="Google Shape;134;p31"/>
          <p:cNvPicPr preferRelativeResize="0"/>
          <p:nvPr/>
        </p:nvPicPr>
        <p:blipFill>
          <a:blip r:embed="rId4">
            <a:alphaModFix/>
          </a:blip>
          <a:stretch>
            <a:fillRect/>
          </a:stretch>
        </p:blipFill>
        <p:spPr>
          <a:xfrm>
            <a:off x="6006675" y="2359050"/>
            <a:ext cx="2102124" cy="2149825"/>
          </a:xfrm>
          <a:prstGeom prst="rect">
            <a:avLst/>
          </a:prstGeom>
          <a:noFill/>
          <a:ln>
            <a:noFill/>
          </a:ln>
        </p:spPr>
      </p:pic>
      <p:pic>
        <p:nvPicPr>
          <p:cNvPr id="135" name="Google Shape;135;p31"/>
          <p:cNvPicPr preferRelativeResize="0"/>
          <p:nvPr/>
        </p:nvPicPr>
        <p:blipFill>
          <a:blip r:embed="rId5">
            <a:alphaModFix/>
          </a:blip>
          <a:stretch>
            <a:fillRect/>
          </a:stretch>
        </p:blipFill>
        <p:spPr>
          <a:xfrm>
            <a:off x="787600" y="519900"/>
            <a:ext cx="7321199" cy="1762825"/>
          </a:xfrm>
          <a:prstGeom prst="rect">
            <a:avLst/>
          </a:prstGeom>
          <a:noFill/>
          <a:ln>
            <a:noFill/>
          </a:ln>
        </p:spPr>
      </p:pic>
      <p:sp>
        <p:nvSpPr>
          <p:cNvPr id="136" name="Google Shape;136;p31"/>
          <p:cNvSpPr txBox="1"/>
          <p:nvPr/>
        </p:nvSpPr>
        <p:spPr>
          <a:xfrm>
            <a:off x="810425" y="2359050"/>
            <a:ext cx="5013900" cy="2001000"/>
          </a:xfrm>
          <a:prstGeom prst="rect">
            <a:avLst/>
          </a:prstGeom>
          <a:solidFill>
            <a:srgbClr val="0277B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lt1"/>
                </a:solidFill>
              </a:rPr>
              <a:t>XGBoost:</a:t>
            </a:r>
            <a:endParaRPr b="1" sz="16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 sz="1600">
                <a:solidFill>
                  <a:schemeClr val="lt1"/>
                </a:solidFill>
              </a:rPr>
              <a:t>18 Predictors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Regression using xgboost (</a:t>
            </a:r>
            <a:r>
              <a:rPr lang="en" sz="1600">
                <a:solidFill>
                  <a:schemeClr val="lt1"/>
                </a:solidFill>
              </a:rPr>
              <a:t>decision</a:t>
            </a:r>
            <a:r>
              <a:rPr lang="en" sz="1600">
                <a:solidFill>
                  <a:schemeClr val="lt1"/>
                </a:solidFill>
              </a:rPr>
              <a:t> trees, ensembles ML, gradient boosting)</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Tuning parameters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Training: 683 (80%), Testing 171(20%)buildings</a:t>
            </a:r>
            <a:endParaRPr i="1" sz="1500">
              <a:solidFill>
                <a:schemeClr val="lt1"/>
              </a:solidFill>
            </a:endParaRPr>
          </a:p>
        </p:txBody>
      </p:sp>
      <p:sp>
        <p:nvSpPr>
          <p:cNvPr id="137" name="Google Shape;137;p31"/>
          <p:cNvSpPr txBox="1"/>
          <p:nvPr/>
        </p:nvSpPr>
        <p:spPr>
          <a:xfrm>
            <a:off x="539950" y="4436375"/>
            <a:ext cx="7321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a:solidFill>
                  <a:schemeClr val="lt1"/>
                </a:solidFill>
              </a:rPr>
              <a:t>Python, Colab, Google Cloud, Google Earth Engine API, xgboost libraries and others</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2"/>
          <p:cNvSpPr txBox="1"/>
          <p:nvPr>
            <p:ph type="title"/>
          </p:nvPr>
        </p:nvSpPr>
        <p:spPr>
          <a:xfrm>
            <a:off x="2420775" y="-83425"/>
            <a:ext cx="4183800" cy="96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highlight>
                  <a:schemeClr val="dk1"/>
                </a:highlight>
              </a:rPr>
              <a:t>Details - The Output</a:t>
            </a:r>
            <a:endParaRPr>
              <a:highlight>
                <a:schemeClr val="dk1"/>
              </a:highlight>
            </a:endParaRPr>
          </a:p>
        </p:txBody>
      </p:sp>
      <p:sp>
        <p:nvSpPr>
          <p:cNvPr id="143" name="Google Shape;143;p32"/>
          <p:cNvSpPr txBox="1"/>
          <p:nvPr/>
        </p:nvSpPr>
        <p:spPr>
          <a:xfrm>
            <a:off x="5277500" y="2615513"/>
            <a:ext cx="293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R2=0.35 (0.09 before tuning)</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MAE = 17.7</a:t>
            </a:r>
            <a:endParaRPr>
              <a:solidFill>
                <a:schemeClr val="lt1"/>
              </a:solidFill>
              <a:latin typeface="Montserrat"/>
              <a:ea typeface="Montserrat"/>
              <a:cs typeface="Montserrat"/>
              <a:sym typeface="Montserrat"/>
            </a:endParaRPr>
          </a:p>
        </p:txBody>
      </p:sp>
      <p:sp>
        <p:nvSpPr>
          <p:cNvPr id="144" name="Google Shape;144;p32"/>
          <p:cNvSpPr txBox="1"/>
          <p:nvPr/>
        </p:nvSpPr>
        <p:spPr>
          <a:xfrm>
            <a:off x="588025" y="3294200"/>
            <a:ext cx="7910400" cy="1391400"/>
          </a:xfrm>
          <a:prstGeom prst="rect">
            <a:avLst/>
          </a:prstGeom>
          <a:solidFill>
            <a:srgbClr val="0277B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lang="en">
                <a:solidFill>
                  <a:schemeClr val="lt1"/>
                </a:solidFill>
              </a:rPr>
              <a:t>Biggest contributor to prediction: </a:t>
            </a:r>
            <a:r>
              <a:rPr b="1" lang="en">
                <a:solidFill>
                  <a:schemeClr val="lt1"/>
                </a:solidFill>
              </a:rPr>
              <a:t>SOURCE </a:t>
            </a:r>
            <a:r>
              <a:rPr lang="en">
                <a:solidFill>
                  <a:schemeClr val="lt1"/>
                </a:solidFill>
              </a:rPr>
              <a:t>energy use intensity.</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Low R2 although ~4x improvement with tuning.</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Energy</a:t>
            </a:r>
            <a:r>
              <a:rPr lang="en">
                <a:solidFill>
                  <a:schemeClr val="lt1"/>
                </a:solidFill>
              </a:rPr>
              <a:t> Score was not correlated with many input variables.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None of the thermal variables from the satellite data were in the top variables.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But… we did not scale/transform and suspect that can help!</a:t>
            </a:r>
            <a:endParaRPr>
              <a:solidFill>
                <a:schemeClr val="lt1"/>
              </a:solidFill>
            </a:endParaRPr>
          </a:p>
        </p:txBody>
      </p:sp>
      <p:pic>
        <p:nvPicPr>
          <p:cNvPr id="145" name="Google Shape;145;p32"/>
          <p:cNvPicPr preferRelativeResize="0"/>
          <p:nvPr/>
        </p:nvPicPr>
        <p:blipFill>
          <a:blip r:embed="rId3">
            <a:alphaModFix/>
          </a:blip>
          <a:stretch>
            <a:fillRect/>
          </a:stretch>
        </p:blipFill>
        <p:spPr>
          <a:xfrm>
            <a:off x="715375" y="623375"/>
            <a:ext cx="4251550" cy="2359550"/>
          </a:xfrm>
          <a:prstGeom prst="rect">
            <a:avLst/>
          </a:prstGeom>
          <a:noFill/>
          <a:ln>
            <a:noFill/>
          </a:ln>
        </p:spPr>
      </p:pic>
      <p:pic>
        <p:nvPicPr>
          <p:cNvPr id="146" name="Google Shape;146;p32"/>
          <p:cNvPicPr preferRelativeResize="0"/>
          <p:nvPr/>
        </p:nvPicPr>
        <p:blipFill>
          <a:blip r:embed="rId4">
            <a:alphaModFix/>
          </a:blip>
          <a:stretch>
            <a:fillRect/>
          </a:stretch>
        </p:blipFill>
        <p:spPr>
          <a:xfrm>
            <a:off x="5120450" y="809450"/>
            <a:ext cx="3244201" cy="17234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Minimum Viable Product (Code)</a:t>
            </a:r>
            <a:endParaRPr/>
          </a:p>
        </p:txBody>
      </p:sp>
      <p:sp>
        <p:nvSpPr>
          <p:cNvPr id="152" name="Google Shape;152;p33"/>
          <p:cNvSpPr txBox="1"/>
          <p:nvPr>
            <p:ph idx="1" type="body"/>
          </p:nvPr>
        </p:nvSpPr>
        <p:spPr>
          <a:xfrm>
            <a:off x="713225" y="1152475"/>
            <a:ext cx="18315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hlinkClick r:id="rId4">
                  <a:extLst>
                    <a:ext uri="{A12FA001-AC4F-418D-AE19-62706E023703}">
                      <ahyp:hlinkClr val="tx"/>
                    </a:ext>
                  </a:extLst>
                </a:hlinkClick>
              </a:rPr>
              <a:t>Part 1 - Clean and Combine SF Buildings Data</a:t>
            </a:r>
            <a:r>
              <a:rPr lang="en">
                <a:solidFill>
                  <a:srgbClr val="0000FF"/>
                </a:solidFill>
              </a:rPr>
              <a:t> (</a:t>
            </a:r>
            <a:r>
              <a:rPr lang="en">
                <a:solidFill>
                  <a:schemeClr val="lt1"/>
                </a:solidFill>
              </a:rPr>
              <a:t>Google Collab)</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u="sng">
                <a:solidFill>
                  <a:srgbClr val="0000FF"/>
                </a:solidFill>
                <a:hlinkClick r:id="rId5">
                  <a:extLst>
                    <a:ext uri="{A12FA001-AC4F-418D-AE19-62706E023703}">
                      <ahyp:hlinkClr val="tx"/>
                    </a:ext>
                  </a:extLst>
                </a:hlinkClick>
              </a:rPr>
              <a:t>Part 2 - Get Thermal Image Data and Stats for Footprints</a:t>
            </a:r>
            <a:r>
              <a:rPr lang="en">
                <a:solidFill>
                  <a:schemeClr val="lt1"/>
                </a:solidFill>
              </a:rPr>
              <a:t> (Google Collab)</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u="sng">
                <a:solidFill>
                  <a:srgbClr val="0000FF"/>
                </a:solidFill>
                <a:hlinkClick r:id="rId6">
                  <a:extLst>
                    <a:ext uri="{A12FA001-AC4F-418D-AE19-62706E023703}">
                      <ahyp:hlinkClr val="tx"/>
                    </a:ext>
                  </a:extLst>
                </a:hlinkClick>
              </a:rPr>
              <a:t>Part 3 - XGboost Model Code</a:t>
            </a:r>
            <a:r>
              <a:rPr lang="en">
                <a:solidFill>
                  <a:srgbClr val="0000FF"/>
                </a:solidFill>
              </a:rPr>
              <a:t> </a:t>
            </a:r>
            <a:r>
              <a:rPr lang="en">
                <a:solidFill>
                  <a:schemeClr val="lt1"/>
                </a:solidFill>
              </a:rPr>
              <a:t>(Model Training and Output) (Google Collab)</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53" name="Google Shape;153;p33"/>
          <p:cNvPicPr preferRelativeResize="0"/>
          <p:nvPr/>
        </p:nvPicPr>
        <p:blipFill>
          <a:blip r:embed="rId7">
            <a:alphaModFix/>
          </a:blip>
          <a:stretch>
            <a:fillRect/>
          </a:stretch>
        </p:blipFill>
        <p:spPr>
          <a:xfrm>
            <a:off x="3454299" y="1017725"/>
            <a:ext cx="4557025"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Next Steps</a:t>
            </a:r>
            <a:endParaRPr/>
          </a:p>
        </p:txBody>
      </p:sp>
      <p:sp>
        <p:nvSpPr>
          <p:cNvPr id="159" name="Google Shape;159;p34"/>
          <p:cNvSpPr txBox="1"/>
          <p:nvPr/>
        </p:nvSpPr>
        <p:spPr>
          <a:xfrm>
            <a:off x="851027" y="1104523"/>
            <a:ext cx="745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lt2"/>
              </a:solidFill>
              <a:latin typeface="Montserrat"/>
              <a:ea typeface="Montserrat"/>
              <a:cs typeface="Montserrat"/>
              <a:sym typeface="Montserrat"/>
            </a:endParaRPr>
          </a:p>
        </p:txBody>
      </p:sp>
      <p:sp>
        <p:nvSpPr>
          <p:cNvPr id="160" name="Google Shape;160;p3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400">
                <a:solidFill>
                  <a:schemeClr val="lt1"/>
                </a:solidFill>
              </a:rPr>
              <a:t>Scaling</a:t>
            </a:r>
            <a:r>
              <a:rPr lang="en" sz="1400">
                <a:solidFill>
                  <a:schemeClr val="lt1"/>
                </a:solidFill>
              </a:rPr>
              <a:t> and Transformations of Numerical Values can improve fits</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Use Mean Absolute Error instead of R2 to measure</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Address missing Thermal </a:t>
            </a:r>
            <a:r>
              <a:rPr lang="en" sz="1400">
                <a:solidFill>
                  <a:schemeClr val="lt1"/>
                </a:solidFill>
              </a:rPr>
              <a:t>satellite</a:t>
            </a:r>
            <a:r>
              <a:rPr lang="en" sz="1400">
                <a:solidFill>
                  <a:schemeClr val="lt1"/>
                </a:solidFill>
              </a:rPr>
              <a:t> data statistics (</a:t>
            </a:r>
            <a:r>
              <a:rPr lang="en" sz="1400">
                <a:solidFill>
                  <a:schemeClr val="lt1"/>
                </a:solidFill>
              </a:rPr>
              <a:t>max, min, and standard deviation)</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Additional Training Data is needed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Consider other satellite bands</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That said, still has positive potential for reducing building related GHG emissions. </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